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0" r:id="rId2"/>
    <p:sldId id="268" r:id="rId3"/>
    <p:sldId id="313" r:id="rId4"/>
    <p:sldId id="271" r:id="rId5"/>
    <p:sldId id="312" r:id="rId6"/>
    <p:sldId id="299" r:id="rId7"/>
    <p:sldId id="269" r:id="rId8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33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5" autoAdjust="0"/>
    <p:restoredTop sz="94612" autoAdjust="0"/>
  </p:normalViewPr>
  <p:slideViewPr>
    <p:cSldViewPr>
      <p:cViewPr varScale="1">
        <p:scale>
          <a:sx n="79" d="100"/>
          <a:sy n="79" d="100"/>
        </p:scale>
        <p:origin x="94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11E06-28BB-47D5-96AC-C5F34B259626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EB89E-9D33-4837-B505-458F8A1AE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597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168C-E3B7-4EBA-BEBF-F92833CC46B4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1E039-0150-45DF-A474-965C049B9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997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51E039-0150-45DF-A474-965C049B90E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8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5.userapi.com/s/v1/ig2/0U5MYhi9mde201th7S1qPDZCS5h_-c2oxDoQzYh9wni5S86VhwQLZrIxHlH46PUsGBVECnFu00xODkJnHXRaS7Eq.jpg?quality=95&amp;as=32x21,48x32,72x48,108x72,160x107,240x160,360x240,480x320,540x360,640x427,720x480,1080x720,1280x853,1440x960,1536x1024&amp;from=bu&amp;cs=1536x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78" b="3074"/>
          <a:stretch>
            <a:fillRect/>
          </a:stretch>
        </p:blipFill>
        <p:spPr bwMode="auto">
          <a:xfrm>
            <a:off x="14089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68194416-2D68-06D3-6DE4-BB2874A11100}"/>
              </a:ext>
            </a:extLst>
          </p:cNvPr>
          <p:cNvSpPr/>
          <p:nvPr/>
        </p:nvSpPr>
        <p:spPr>
          <a:xfrm>
            <a:off x="215008" y="404664"/>
            <a:ext cx="8928992" cy="5832648"/>
          </a:xfrm>
          <a:prstGeom prst="snip2DiagRect">
            <a:avLst/>
          </a:prstGeom>
          <a:solidFill>
            <a:srgbClr val="FFFFFF">
              <a:alpha val="74118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Программа </a:t>
            </a: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(рабочий вариант)</a:t>
            </a:r>
            <a:endParaRPr lang="ru-RU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тематической смены подростковых трудовых отрядов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летней оздоровительной кампании 2026 года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«Так звучит Челябинская область»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Урал – наш отец. И наш дед. И наш прадед.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Незримо он нашими судьбами правит.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К.А. Шишов</a:t>
            </a:r>
          </a:p>
        </p:txBody>
      </p:sp>
    </p:spTree>
    <p:extLst>
      <p:ext uri="{BB962C8B-B14F-4D97-AF65-F5344CB8AC3E}">
        <p14:creationId xmlns:p14="http://schemas.microsoft.com/office/powerpoint/2010/main" val="81865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sun9-52.userapi.com/s/v1/ig2/E-27ulxflKIcwSrcoutYVIz23Tp-89yjJbMKxkTU3h-52M3xOWRrKdFeHV9WxYy1HU6fgkl_n7B31VI7O7i9p1Ub.jpg?quality=95&amp;as=32x21,48x32,72x48,108x72,160x107,240x160,360x240,480x320,540x360,640x427,720x480,1080x720,1280x853,1440x960,1536x1024&amp;from=bu&amp;cs=1536x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0" b="2181"/>
          <a:stretch/>
        </p:blipFill>
        <p:spPr bwMode="auto">
          <a:xfrm>
            <a:off x="15011" y="12170"/>
            <a:ext cx="9309517" cy="683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4463C2A9-0D88-C666-82A6-FC53948596CB}"/>
              </a:ext>
            </a:extLst>
          </p:cNvPr>
          <p:cNvSpPr/>
          <p:nvPr/>
        </p:nvSpPr>
        <p:spPr>
          <a:xfrm>
            <a:off x="539552" y="1034734"/>
            <a:ext cx="8136904" cy="5058562"/>
          </a:xfrm>
          <a:prstGeom prst="snip2DiagRect">
            <a:avLst/>
          </a:prstGeom>
          <a:solidFill>
            <a:srgbClr val="FFFFFF">
              <a:alpha val="7490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2018 – 2027 </a:t>
            </a:r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г.г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 десятилетие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детства в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России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2026 год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единства народов России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Старт проекта «УРАЛ </a:t>
            </a:r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ЧЕЛоВЕЧНЫЙ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 Челябинск о вечном»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«Как слово наше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отзовётся…» стал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частью комплексного плана мероприятий по борьбе с ненормативной лексикой и повышению уровня культуры речи детей и молодежи в городе Челябинске на 2026-2028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годы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290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лет исполняется Челябинску 13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сентября 2026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году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609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C9FBD-045F-7917-359F-6EFFD1F8A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9-87.userapi.com/s/v1/ig2/UdEhxThas5mqyNU2gidQd6tw3uGqArGqnToj8lAx0u8VK0V_J3wMx67sio0tmnw-GecMTeWoZxAAsNndfCTZEm5s.jpg?quality=95&amp;as=32x21,48x32,72x48,108x72,160x107,240x160,360x240,480x320,540x360,640x427,720x480,1080x720,1280x853,1440x960,1536x1024&amp;from=bu&amp;cs=1536x0">
            <a:extLst>
              <a:ext uri="{FF2B5EF4-FFF2-40B4-BE49-F238E27FC236}">
                <a16:creationId xmlns:a16="http://schemas.microsoft.com/office/drawing/2014/main" id="{44B0EDA9-115B-85E5-AD0B-C5D7C8A17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8"/>
          <a:stretch>
            <a:fillRect/>
          </a:stretch>
        </p:blipFill>
        <p:spPr bwMode="auto">
          <a:xfrm>
            <a:off x="0" y="14386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Picture background">
            <a:extLst>
              <a:ext uri="{FF2B5EF4-FFF2-40B4-BE49-F238E27FC236}">
                <a16:creationId xmlns:a16="http://schemas.microsoft.com/office/drawing/2014/main" id="{02BF1ADC-3620-6554-00B6-475B657DDE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Picture background">
            <a:extLst>
              <a:ext uri="{FF2B5EF4-FFF2-40B4-BE49-F238E27FC236}">
                <a16:creationId xmlns:a16="http://schemas.microsoft.com/office/drawing/2014/main" id="{079855D3-BF0A-D82A-F5BA-9661885967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22F6F138-57CC-7471-C20D-10EE8ED26FE9}"/>
              </a:ext>
            </a:extLst>
          </p:cNvPr>
          <p:cNvSpPr/>
          <p:nvPr/>
        </p:nvSpPr>
        <p:spPr>
          <a:xfrm>
            <a:off x="920751" y="908720"/>
            <a:ext cx="7539682" cy="5544616"/>
          </a:xfrm>
          <a:prstGeom prst="snip2DiagRect">
            <a:avLst/>
          </a:prstGeom>
          <a:solidFill>
            <a:srgbClr val="FFFFFF">
              <a:alpha val="74118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Цель данной программы – создание и обеспечение городским штабом и Наставником (руководителем отряда) необходимых условий для личностного развития, формирования ценностных ориентаций, гражданской позиции, патриотических чувств, уважительного и бережного отношения к русскому языку, профессионального самоопределения, творческого отношения учащихся к труду, укрепления здоровья, организации соревновательной системы в тематической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смене</a:t>
            </a:r>
            <a:endParaRPr lang="ru-RU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83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16.userapi.com/s/v1/ig2/yu8xR-ml_JDaSngWMGmvoNaHwCPYsGKmPzjFa7iHWnvU1iXA2QJ-mWxFLJfTaKmID_g4dSeKM_cPZZ8xmiEk10iU.jpg?quality=95&amp;as=32x21,48x32,72x48,108x72,160x107,240x160,360x240,480x320,540x360,640x427,720x480,1080x720,1280x853,1440x960,1536x1024&amp;from=bu&amp;cs=1536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усеченные противолежащие углы 2">
            <a:extLst>
              <a:ext uri="{FF2B5EF4-FFF2-40B4-BE49-F238E27FC236}">
                <a16:creationId xmlns:a16="http://schemas.microsoft.com/office/drawing/2014/main" id="{8482D270-8CD7-AD41-3189-45935ECE605B}"/>
              </a:ext>
            </a:extLst>
          </p:cNvPr>
          <p:cNvSpPr/>
          <p:nvPr/>
        </p:nvSpPr>
        <p:spPr>
          <a:xfrm>
            <a:off x="107504" y="126888"/>
            <a:ext cx="9073008" cy="6597352"/>
          </a:xfrm>
          <a:prstGeom prst="snip2DiagRect">
            <a:avLst/>
          </a:prstGeom>
          <a:solidFill>
            <a:srgbClr val="FFFFFF">
              <a:alpha val="76078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Основные события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смены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</a:t>
            </a:r>
            <a:endParaRPr lang="ru-RU" sz="1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1.Церемония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открытия тематической смены для трудовых отрядов (далее – ТО) совместно с МАУ «ЦПМИ»: 1-ая смена – 01.06.2026; 2-ая смена – 01.07.2026; 3-ая смена – 03.08.2026. 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2.Городское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событие для районных команд трудовых отрядов «Мы вместе»: образовательно-игровое пространство «Как слово наше отзовётся»;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3.Районные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события для районных команд трудовых отрядов «Мы вместе»: образовательно-игровое пространство «Как слово наше отзовётся» (литературная гостиная, вертушка, </a:t>
            </a:r>
            <a:r>
              <a:rPr lang="ru-RU" sz="16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квиз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 по выбору РШО);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4.Городской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конкурс «</a:t>
            </a:r>
            <a:r>
              <a:rPr lang="ru-RU" sz="16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Стартинейджер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» и церемония закрытия смен для ТО совместно с МАУ «ЦПМИ» 1-ая смена – 25.06.2026; 2-ая смена – 29.07.2026; 3-ая смена – 25.08.2026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;</a:t>
            </a:r>
            <a:endParaRPr lang="ru-RU" sz="1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5.Заседания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Совета командиров районных штабов и городской творческой группы в Центре социально-гуманитарного образования МАУДО «ДПШ» (административный корпус) или онлайн формате (каждый понедельник);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6.Заседания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Совета командиров районных штабов и трудовых объединений на территории районных площадок или онлайн формате (каждая пятница);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7.Координация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16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экспертирование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подведение итогов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конкурсов.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8. СРЕДА – </a:t>
            </a:r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ОРГАНИЗАЦИОННЫЙ ДЕНЬ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РШО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93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6E953-81FF-6F26-CA33-7E6CB75D2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1.userapi.com/s/v1/ig2/yy09SjM93x0FUGxsAdzyPvQXFyawXfZnUvTus7wHGbr1sAulo3uekOj72hDXBzBgOD3eJA0wd-JK2FRNnr6EE20h.jpg?quality=95&amp;as=32x21,48x32,72x48,108x72,160x107,240x160,360x240,480x320,540x360,640x427,720x480,1080x720,1280x853,1440x960,1536x1024&amp;from=bu&amp;cs=1536x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 b="2183"/>
          <a:stretch>
            <a:fillRect/>
          </a:stretch>
        </p:blipFill>
        <p:spPr bwMode="auto">
          <a:xfrm>
            <a:off x="0" y="33114"/>
            <a:ext cx="9144000" cy="682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2F2F0306-4905-D8F4-14AD-811D9BB84629}"/>
              </a:ext>
            </a:extLst>
          </p:cNvPr>
          <p:cNvSpPr/>
          <p:nvPr/>
        </p:nvSpPr>
        <p:spPr>
          <a:xfrm>
            <a:off x="143508" y="277205"/>
            <a:ext cx="8856984" cy="6336704"/>
          </a:xfrm>
          <a:prstGeom prst="snip2DiagRect">
            <a:avLst/>
          </a:prstGeom>
          <a:solidFill>
            <a:srgbClr val="FFFFFF">
              <a:alpha val="7490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Основными направлениями деятельности, содержания и соревнования тематической смены являются: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1 блок. Качество трудовой деятельности отрядов – до 66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2 блок. Информационно-образовательный «Твой выбор» – до 3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3 блок. Акция «</a:t>
            </a:r>
            <a:r>
              <a:rPr lang="ru-RU" sz="16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ПРОФИЛайк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» – до 3 баллов;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 блок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. Организация гостевых встреч, общих дел трудовых отрядов </a:t>
            </a:r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района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– до 6 баллов;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 блок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. Конкурс образовательных практик «Так звучит Челябинская область» – до 6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6 блок. Конкурс образовательных практик «Как слово наше отзовётся» – до 6 баллов; 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7 блок. Конкурс Гимна «Трудовое лето» – до 6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8 блок. Конкурс юных корреспондентов «В объективе лета» – до 6 баллов. 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9 блок. «Инициатива» – до 6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10 блок. «Проведение городского для районных штабов и районных для трудовых объединений события «Мы вместе» – до 6 баллов;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</a:rPr>
              <a:t>11 блок. Видеоотчёт о проделанной работе «Копилка добрых дел» и план-сетка – до 6 баллов.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МАКСИМАЛЬНОЕ КОЛИЧЕСТВО – 120 БАЛЛОВ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37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un9-6.userapi.com/s/v1/ig2/8_WizL70SQgSlYA4ipiJihQR3Xi4hKJxupAZPR8X7esgFFy7SdteTHSvydOyyo9qyXMm7LfU6pgQ4OREjPxpTYj2.jpg?quality=95&amp;as=32x21,48x32,72x48,108x72,160x107,240x160,360x240,480x320,540x360,640x427,720x480,1080x720,1280x853,1440x960,1536x1024&amp;from=bu&amp;cs=1536x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" r="15071" b="1841"/>
          <a:stretch>
            <a:fillRect/>
          </a:stretch>
        </p:blipFill>
        <p:spPr bwMode="auto">
          <a:xfrm>
            <a:off x="20935" y="-63388"/>
            <a:ext cx="9123065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EC2B1288-E093-B5AB-4C8E-EDABA1BF7F60}"/>
              </a:ext>
            </a:extLst>
          </p:cNvPr>
          <p:cNvSpPr/>
          <p:nvPr/>
        </p:nvSpPr>
        <p:spPr>
          <a:xfrm>
            <a:off x="117971" y="260648"/>
            <a:ext cx="8928992" cy="6480720"/>
          </a:xfrm>
          <a:prstGeom prst="snip2DiagRect">
            <a:avLst/>
          </a:prstGeom>
          <a:solidFill>
            <a:srgbClr val="FFFFFF">
              <a:alpha val="7490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Награждение победителей конкурса «Лучшая команда «</a:t>
            </a:r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Стартинейджера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», номинаций «Лидер трудового лета»; «Лучший наставник» (по решению РШО) проходит в рамках закрытия каждой тематической смены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11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сентября 2026 г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рамках Слета трудовых подростковых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отрядов по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итогам лета решением Оргкомитета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определяются Победители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индивидуальных конкурсов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ОП «Так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звучит Челябинская область» </a:t>
            </a:r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ОП «Как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слово наше отзовётся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Конкурс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Гимна «Трудовое лето» </a:t>
            </a:r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Конкурс ЮК «В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объективе лета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</a:t>
            </a:r>
          </a:p>
          <a:p>
            <a:pPr algn="just"/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Победители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коллективных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конкурсов: 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Видеоотчёт о проделанной работе «Копилка добрых дел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Победители «РШО»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Победители «ЛТО»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1-е, 2-е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, 3-е место, номинации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 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Вручение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переходящего флага «Трудовое лето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» районной/институциональной команде лета</a:t>
            </a:r>
          </a:p>
        </p:txBody>
      </p:sp>
    </p:spTree>
    <p:extLst>
      <p:ext uri="{BB962C8B-B14F-4D97-AF65-F5344CB8AC3E}">
        <p14:creationId xmlns:p14="http://schemas.microsoft.com/office/powerpoint/2010/main" val="2324005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ridel\Desktop\митяевцы\вязка 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" t="-1118" r="7332" b="1694"/>
          <a:stretch>
            <a:fillRect/>
          </a:stretch>
        </p:blipFill>
        <p:spPr bwMode="auto">
          <a:xfrm>
            <a:off x="-2282" y="-101218"/>
            <a:ext cx="9144000" cy="706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усеченные противолежащие углы 2">
            <a:extLst>
              <a:ext uri="{FF2B5EF4-FFF2-40B4-BE49-F238E27FC236}">
                <a16:creationId xmlns:a16="http://schemas.microsoft.com/office/drawing/2014/main" id="{2BEAF454-6CBF-1CC3-7CBF-3952E561B28C}"/>
              </a:ext>
            </a:extLst>
          </p:cNvPr>
          <p:cNvSpPr/>
          <p:nvPr/>
        </p:nvSpPr>
        <p:spPr>
          <a:xfrm>
            <a:off x="-206880" y="116632"/>
            <a:ext cx="9171367" cy="6624736"/>
          </a:xfrm>
          <a:prstGeom prst="snip2DiagRect">
            <a:avLst/>
          </a:prstGeom>
          <a:solidFill>
            <a:srgbClr val="FFFFFF">
              <a:alpha val="7490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ДЕРЖИМ СВЯЗЬ:</a:t>
            </a:r>
          </a:p>
          <a:p>
            <a:endParaRPr lang="ru-RU" sz="20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Заместители начальника штаба:</a:t>
            </a:r>
          </a:p>
          <a:p>
            <a:r>
              <a:rPr lang="ru-RU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Шацкая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 Ольга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Александровна - 89642416628 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Мишина Светлана Сергеевна (июнь) – 89995814231</a:t>
            </a:r>
          </a:p>
          <a:p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Куратор Программы тематической смены: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Ридель Елена Николаевна – 89227146021</a:t>
            </a:r>
          </a:p>
          <a:p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Медиа сопровождение:</a:t>
            </a:r>
          </a:p>
          <a:p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Петров Вячеслав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Витальевич – 89511296229</a:t>
            </a:r>
          </a:p>
          <a:p>
            <a:endParaRPr lang="ru-RU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Руководители ГТГ: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Садовская Елизавета Алексеевна (июнь) -89123091634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Скатарова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Виктория Вячеславовна (июнь)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Плаксина Валерия Михайловна (июль)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Петров Вячеслав Витальевич (август)</a:t>
            </a:r>
          </a:p>
          <a:p>
            <a:pPr algn="ctr"/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348880"/>
            <a:ext cx="1948526" cy="194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9580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722</Words>
  <Application>Microsoft Office PowerPoint</Application>
  <PresentationFormat>Экран (4:3)</PresentationFormat>
  <Paragraphs>67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Ридель Елена</dc:creator>
  <cp:lastModifiedBy>User</cp:lastModifiedBy>
  <cp:revision>20</cp:revision>
  <cp:lastPrinted>2026-01-27T11:37:46Z</cp:lastPrinted>
  <dcterms:created xsi:type="dcterms:W3CDTF">2026-01-21T08:04:31Z</dcterms:created>
  <dcterms:modified xsi:type="dcterms:W3CDTF">2026-05-13T05:45:06Z</dcterms:modified>
</cp:coreProperties>
</file>